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1" r:id="rId1"/>
  </p:sldMasterIdLst>
  <p:notesMasterIdLst>
    <p:notesMasterId r:id="rId23"/>
  </p:notesMasterIdLst>
  <p:sldIdLst>
    <p:sldId id="256" r:id="rId2"/>
    <p:sldId id="257" r:id="rId3"/>
    <p:sldId id="275" r:id="rId4"/>
    <p:sldId id="278" r:id="rId5"/>
    <p:sldId id="279" r:id="rId6"/>
    <p:sldId id="280" r:id="rId7"/>
    <p:sldId id="276" r:id="rId8"/>
    <p:sldId id="277" r:id="rId9"/>
    <p:sldId id="282" r:id="rId10"/>
    <p:sldId id="281" r:id="rId11"/>
    <p:sldId id="285" r:id="rId12"/>
    <p:sldId id="286" r:id="rId13"/>
    <p:sldId id="268" r:id="rId14"/>
    <p:sldId id="269" r:id="rId15"/>
    <p:sldId id="287" r:id="rId16"/>
    <p:sldId id="288" r:id="rId17"/>
    <p:sldId id="290" r:id="rId18"/>
    <p:sldId id="291" r:id="rId19"/>
    <p:sldId id="292" r:id="rId20"/>
    <p:sldId id="293" r:id="rId21"/>
    <p:sldId id="289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Lato" panose="020F0502020204030203" pitchFamily="34" charset="77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34"/>
    <a:srgbClr val="FCE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357"/>
  </p:normalViewPr>
  <p:slideViewPr>
    <p:cSldViewPr snapToGrid="0">
      <p:cViewPr varScale="1">
        <p:scale>
          <a:sx n="121" d="100"/>
          <a:sy n="121" d="100"/>
        </p:scale>
        <p:origin x="13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 = 12K</a:t>
            </a:r>
          </a:p>
        </p:txBody>
      </p:sp>
    </p:spTree>
    <p:extLst>
      <p:ext uri="{BB962C8B-B14F-4D97-AF65-F5344CB8AC3E}">
        <p14:creationId xmlns:p14="http://schemas.microsoft.com/office/powerpoint/2010/main" val="144334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features, historical data, and basic text features </a:t>
            </a:r>
          </a:p>
          <a:p>
            <a:r>
              <a:rPr lang="en-US" dirty="0"/>
              <a:t>with </a:t>
            </a:r>
            <a:r>
              <a:rPr lang="en-US" dirty="0" err="1"/>
              <a:t>lissing</a:t>
            </a:r>
            <a:r>
              <a:rPr lang="en-US" dirty="0"/>
              <a:t> information about likes and dislikes.</a:t>
            </a:r>
          </a:p>
        </p:txBody>
      </p:sp>
    </p:spTree>
    <p:extLst>
      <p:ext uri="{BB962C8B-B14F-4D97-AF65-F5344CB8AC3E}">
        <p14:creationId xmlns:p14="http://schemas.microsoft.com/office/powerpoint/2010/main" val="156924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2955072e4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2955072e4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2955072e4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2955072e4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3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Backstory:</a:t>
            </a:r>
          </a:p>
          <a:p>
            <a:r>
              <a:rPr lang="en-US" sz="1400" dirty="0">
                <a:sym typeface="Lato"/>
              </a:rPr>
              <a:t>What’s special about Yoga Channels?</a:t>
            </a:r>
            <a:endParaRPr lang="en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multiple views per 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leading role of instructor charisma that is hard to derive from statistics</a:t>
            </a:r>
          </a:p>
          <a:p>
            <a:endParaRPr lang="en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sz="1400" dirty="0"/>
              <a:t>I have a favorite yoga channel, and my interaction with this channel differs fundamentally from other channels. The core difference is that I relay one and the same video many times.</a:t>
            </a:r>
          </a:p>
          <a:p>
            <a:endParaRPr lang="en-US" sz="1400" dirty="0"/>
          </a:p>
          <a:p>
            <a:r>
              <a:rPr lang="en-US" sz="1400" dirty="0"/>
              <a:t>I believe that success of yoga videos depends mostly on personality of instructor, but I was curious if one can collect statistics and predict number of views out of it.</a:t>
            </a:r>
          </a:p>
          <a:p>
            <a:endParaRPr lang="en-US" sz="1400" dirty="0"/>
          </a:p>
          <a:p>
            <a:r>
              <a:rPr lang="en-US" sz="1400" dirty="0"/>
              <a:t>Also, I wanted to study dependencies and infer important statistical features that drive channel views. </a:t>
            </a: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endParaRPr lang="en" sz="1300" b="1" dirty="0">
              <a:solidFill>
                <a:schemeClr val="accent1"/>
              </a:solidFill>
              <a:latin typeface="Lato"/>
              <a:sym typeface="Lato"/>
            </a:endParaRPr>
          </a:p>
          <a:p>
            <a:r>
              <a:rPr lang="en-US" sz="1100" dirty="0"/>
              <a:t>Why views?</a:t>
            </a:r>
          </a:p>
          <a:p>
            <a:r>
              <a:rPr lang="en-US" sz="1100" dirty="0"/>
              <a:t>For Yoga specifically views are indicator of quality in contrast with other scenarios: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News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Hate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Entertainment</a:t>
            </a:r>
          </a:p>
          <a:p>
            <a:pPr marL="285750" indent="-285750">
              <a:buFontTx/>
              <a:buChar char="-"/>
            </a:pPr>
            <a:endParaRPr lang="en-US" sz="1100" dirty="0"/>
          </a:p>
          <a:p>
            <a:pPr marL="285750" indent="-285750">
              <a:buFontTx/>
              <a:buChar char="-"/>
            </a:pPr>
            <a:r>
              <a:rPr lang="en-US" sz="1100" dirty="0"/>
              <a:t>Inferential, than prediction. 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What </a:t>
            </a:r>
            <a:r>
              <a:rPr lang="en-US" sz="1100" dirty="0" err="1"/>
              <a:t>ar</a:t>
            </a:r>
            <a:r>
              <a:rPr lang="en-US" sz="1100" dirty="0"/>
              <a:t> the right predictors for yoga instructors, then prediction </a:t>
            </a:r>
          </a:p>
          <a:p>
            <a:endParaRPr lang="en-US" sz="1100" dirty="0"/>
          </a:p>
          <a:p>
            <a:r>
              <a:rPr lang="en-US" sz="1100" dirty="0"/>
              <a:t>As you watch only when you are actively involved – do the exercise!</a:t>
            </a:r>
          </a:p>
          <a:p>
            <a:r>
              <a:rPr lang="en-US" sz="1100" dirty="0"/>
              <a:t>Personal story, motivation: I replayed a video myself 3 </a:t>
            </a:r>
            <a:r>
              <a:rPr lang="en-US" sz="1100" dirty="0" err="1"/>
              <a:t>douzen</a:t>
            </a:r>
            <a:r>
              <a:rPr lang="en-US" sz="1100" dirty="0"/>
              <a:t> times as it is a kind of </a:t>
            </a:r>
            <a:r>
              <a:rPr lang="en-US" sz="1100" dirty="0" err="1"/>
              <a:t>youga</a:t>
            </a:r>
            <a:r>
              <a:rPr lang="en-US" sz="1100" dirty="0"/>
              <a:t> that feels good and is relatively short.</a:t>
            </a:r>
          </a:p>
          <a:p>
            <a:endParaRPr lang="en-US" sz="1100" dirty="0"/>
          </a:p>
          <a:p>
            <a:r>
              <a:rPr lang="en-US" sz="1100" dirty="0"/>
              <a:t>? Feature </a:t>
            </a:r>
            <a:r>
              <a:rPr lang="en-US" sz="1100" dirty="0" err="1"/>
              <a:t>engeneeirng</a:t>
            </a:r>
            <a:r>
              <a:rPr lang="en-US" sz="1100" dirty="0"/>
              <a:t>: views/length??? Dependent variable?</a:t>
            </a:r>
          </a:p>
          <a:p>
            <a:pPr marL="285750" indent="-285750">
              <a:buFontTx/>
              <a:buChar char="-"/>
            </a:pPr>
            <a:endParaRPr lang="en-US" sz="1100" dirty="0"/>
          </a:p>
          <a:p>
            <a:pPr marL="285750" indent="-285750">
              <a:buFontTx/>
              <a:buChar char="-"/>
            </a:pPr>
            <a:r>
              <a:rPr lang="en-US" sz="1100" dirty="0"/>
              <a:t>??? Definition of a view</a:t>
            </a:r>
          </a:p>
          <a:p>
            <a:r>
              <a:rPr lang="en-US" sz="1100" dirty="0"/>
              <a:t>My favorite yoga channel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Definition of view!!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23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45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11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837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08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61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6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FB1B-0CF9-7741-8B7A-664DB072F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2712B-59A2-0343-A1B5-CA7416D7F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7EF42-425A-C149-9166-E177A4E7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01E9-7D54-6F4F-98D7-34CA5613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FD16-8512-FB46-B943-4CC7BDA9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370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8F3C-167A-844C-8575-93458B7D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7B6D2-7ED8-404F-A269-ABF0C38B2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BBFB-FBDD-B444-B173-434D9D86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2C779-9861-3041-9678-27A9FC50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0FD14-9333-B04A-AB4B-34FFE90E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801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C39201-2144-4049-945C-5C3F8FA00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8C5F7-18AC-C240-8041-C6752ABE7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25D2-335C-9246-9A44-BC2647AB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EBF5D-005C-374D-A102-81F0C7B7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2DFC-961B-F848-AD00-C928A432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186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29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00AF-D5D3-5042-9E0D-542CC586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537-438E-844D-9137-D3680935B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483D9-07C6-F144-BC9D-C8216A7E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268A9-090F-F84B-A116-509D29D2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3DA3F-CDC2-4F46-BAA0-471ABCB1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845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A91F-2D74-3F48-8A28-29763F95A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3F8AB-064D-4347-93EE-07B27139B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E9172-4CA3-0A41-A97B-07DE5641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27D0-C347-A84D-97B1-D2D25F43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5F93-820A-1247-92A0-9BED64FE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011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8A0E-1307-C74E-BEE5-DB58E1F9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EBA1-98BF-8948-918D-31BB103BA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5D2F2-836D-B840-9AF8-4E32E64EA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D1253-066B-A94D-9E53-2158DBD3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F7FC8-50A0-9C42-B222-FBEE8232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96566-1A5F-A041-8AC3-9C7B39E6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384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BF56-D14D-554F-A355-B2F2FA87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08C32-E6A9-3B4C-9C04-1B659448C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9023-F4AC-A94C-93D3-B2D2B1F1E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C0310-337B-6640-B9F8-8941E7AB1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E33C0-734E-9940-8324-545854A976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BCB48A-E4A8-204C-94D4-342A63F1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21438-8DE6-7F4A-8ACE-06FBBBF45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82539D-477D-D34C-B823-F3875DDF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501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D70F-E79B-3B49-AF45-181D1CE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16562-4403-6A46-AAD1-C173E48E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646E-9374-634B-9410-7C671956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FE82D-9E7B-AB40-B88C-98EAE6C7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489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305D1-D4C0-4D46-A735-908B08F1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9EAC7-E4D2-8847-8B8D-E709480C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4844A-4A78-FA44-9BC7-0C0A1540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2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D203-AE10-834E-9705-F1004A11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68F9-496C-A24F-81ED-620DA73A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78C86-6831-794A-9CFE-AD3939CA6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4AA77-320B-C641-99E7-860BD5D8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18116-5F8D-6747-A7E3-2560DD55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02519-8EC7-4946-AA5E-FC431190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73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7867-94AF-E342-9F80-5A968F60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56247-937A-2D46-9D73-89436BBB3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BAD6A-5E60-DE4D-B06F-6E6B93CD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DF788-5D96-B943-899E-EBB542BD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DF78C-57B1-F54C-A4A3-E4371315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10185-2903-724D-88EF-FF09CA27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790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99F2BB-12B4-6446-89FD-29168B66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C1F2F-A187-EA4F-B9DD-EF30CF2A0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945F3-0C1B-9747-A2A7-406167715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8D52-A83C-8C46-8A03-E99971D8A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25EC-E716-F14F-90E2-58FF266E6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5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ena-du/Metis-Project-2---Youtube-Predictions.git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20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What Feels Good: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YouTube Views </a:t>
            </a:r>
            <a:br>
              <a:rPr lang="en-US" dirty="0"/>
            </a:br>
            <a:r>
              <a:rPr lang="en-US" dirty="0"/>
              <a:t>for Yoga Channels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729452" y="34418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Linear Regression Limits</a:t>
            </a:r>
          </a:p>
        </p:txBody>
      </p:sp>
      <p:sp>
        <p:nvSpPr>
          <p:cNvPr id="90" name="Google Shape;90;p15"/>
          <p:cNvSpPr txBox="1"/>
          <p:nvPr/>
        </p:nvSpPr>
        <p:spPr>
          <a:xfrm>
            <a:off x="726448" y="3842833"/>
            <a:ext cx="2459708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Elena Dubova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689FD2-674B-8F48-98C2-DE25066E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29" y="2571750"/>
            <a:ext cx="2328531" cy="22703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FFFFF-7F7F-994A-BC9D-5BC65A91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1" y="2411589"/>
            <a:ext cx="1059837" cy="1054077"/>
          </a:xfrm>
          <a:prstGeom prst="rect">
            <a:avLst/>
          </a:prstGeom>
          <a:solidFill>
            <a:srgbClr val="FFDC34"/>
          </a:solidFill>
          <a:ln>
            <a:noFill/>
          </a:ln>
        </p:spPr>
      </p:pic>
      <p:sp>
        <p:nvSpPr>
          <p:cNvPr id="5" name="Equal 4">
            <a:extLst>
              <a:ext uri="{FF2B5EF4-FFF2-40B4-BE49-F238E27FC236}">
                <a16:creationId xmlns:a16="http://schemas.microsoft.com/office/drawing/2014/main" id="{780502E1-137E-7646-A6F8-1686153E9B09}"/>
              </a:ext>
            </a:extLst>
          </p:cNvPr>
          <p:cNvSpPr/>
          <p:nvPr/>
        </p:nvSpPr>
        <p:spPr>
          <a:xfrm>
            <a:off x="1458308" y="2801275"/>
            <a:ext cx="746234" cy="262759"/>
          </a:xfrm>
          <a:prstGeom prst="mathEqual">
            <a:avLst/>
          </a:prstGeom>
          <a:solidFill>
            <a:srgbClr val="FFD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42526-14C2-284F-9C8C-2A5CF55AC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763" y="1999812"/>
            <a:ext cx="692150" cy="666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048DC-7938-4C4F-BAE7-1A3FD6804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989" y="1981194"/>
            <a:ext cx="1371600" cy="67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1E577-25D8-A84C-8F82-C04337A44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65" y="1987489"/>
            <a:ext cx="1092200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AB979A-BA6F-9042-A38D-8703B22DD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407" y="1980771"/>
            <a:ext cx="828219" cy="703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CC81B7-A1AB-4446-A9AE-13E65142E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168" y="1993039"/>
            <a:ext cx="1121422" cy="679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F75E0D-42D5-DB42-8DB2-EAEA5A89C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6630" y="2993878"/>
            <a:ext cx="825048" cy="67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82DD86-118E-4D41-8878-38952D77C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262" y="3003732"/>
            <a:ext cx="692150" cy="658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83C674-14DB-A645-A583-89FAECFC13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7018" y="2992011"/>
            <a:ext cx="1164538" cy="703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CE7A61-435C-B44A-B3F6-6968D33D28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0564" y="2905766"/>
            <a:ext cx="1244011" cy="7928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1E9C02-F670-434B-93B5-F1D229AD08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3140" y="3060134"/>
            <a:ext cx="939125" cy="53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FA4FD5-B025-6641-A8EC-E6299A1B5E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8434" y="3907519"/>
            <a:ext cx="1176959" cy="666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1E7356-DE43-A244-8896-1B62533172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9014" y="3900380"/>
            <a:ext cx="1143225" cy="703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1700C8-8F1A-1E4B-9E7D-962937AC66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02856" y="3948133"/>
            <a:ext cx="1333500" cy="666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76EA4B-E1A4-B84B-9AC9-651B524786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86973" y="4071813"/>
            <a:ext cx="1197938" cy="578714"/>
          </a:xfrm>
          <a:prstGeom prst="rect">
            <a:avLst/>
          </a:prstGeom>
        </p:spPr>
      </p:pic>
      <p:sp>
        <p:nvSpPr>
          <p:cNvPr id="24" name="Plus 23">
            <a:extLst>
              <a:ext uri="{FF2B5EF4-FFF2-40B4-BE49-F238E27FC236}">
                <a16:creationId xmlns:a16="http://schemas.microsoft.com/office/drawing/2014/main" id="{9992D769-08DA-8444-806F-F7BBCD0D36DB}"/>
              </a:ext>
            </a:extLst>
          </p:cNvPr>
          <p:cNvSpPr/>
          <p:nvPr/>
        </p:nvSpPr>
        <p:spPr>
          <a:xfrm>
            <a:off x="3238267" y="2139333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>
            <a:extLst>
              <a:ext uri="{FF2B5EF4-FFF2-40B4-BE49-F238E27FC236}">
                <a16:creationId xmlns:a16="http://schemas.microsoft.com/office/drawing/2014/main" id="{23943299-6E38-5C4F-BC18-B4D601733BEF}"/>
              </a:ext>
            </a:extLst>
          </p:cNvPr>
          <p:cNvSpPr/>
          <p:nvPr/>
        </p:nvSpPr>
        <p:spPr>
          <a:xfrm>
            <a:off x="3246591" y="3198662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>
            <a:extLst>
              <a:ext uri="{FF2B5EF4-FFF2-40B4-BE49-F238E27FC236}">
                <a16:creationId xmlns:a16="http://schemas.microsoft.com/office/drawing/2014/main" id="{9E2EB2B2-4B49-BB42-8EB3-5125DCEA27A7}"/>
              </a:ext>
            </a:extLst>
          </p:cNvPr>
          <p:cNvSpPr/>
          <p:nvPr/>
        </p:nvSpPr>
        <p:spPr>
          <a:xfrm>
            <a:off x="7212265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>
            <a:extLst>
              <a:ext uri="{FF2B5EF4-FFF2-40B4-BE49-F238E27FC236}">
                <a16:creationId xmlns:a16="http://schemas.microsoft.com/office/drawing/2014/main" id="{6A9CE063-1FDB-1A48-BF17-DE9DB59CF017}"/>
              </a:ext>
            </a:extLst>
          </p:cNvPr>
          <p:cNvSpPr/>
          <p:nvPr/>
        </p:nvSpPr>
        <p:spPr>
          <a:xfrm>
            <a:off x="6236687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>
            <a:extLst>
              <a:ext uri="{FF2B5EF4-FFF2-40B4-BE49-F238E27FC236}">
                <a16:creationId xmlns:a16="http://schemas.microsoft.com/office/drawing/2014/main" id="{EA93A2FB-73E8-9640-90E5-1B86FF741D88}"/>
              </a:ext>
            </a:extLst>
          </p:cNvPr>
          <p:cNvSpPr/>
          <p:nvPr/>
        </p:nvSpPr>
        <p:spPr>
          <a:xfrm>
            <a:off x="4781743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>
            <a:extLst>
              <a:ext uri="{FF2B5EF4-FFF2-40B4-BE49-F238E27FC236}">
                <a16:creationId xmlns:a16="http://schemas.microsoft.com/office/drawing/2014/main" id="{EA57310D-E415-A145-A541-C98FF19B8B1F}"/>
              </a:ext>
            </a:extLst>
          </p:cNvPr>
          <p:cNvSpPr/>
          <p:nvPr/>
        </p:nvSpPr>
        <p:spPr>
          <a:xfrm>
            <a:off x="8729025" y="2139333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>
            <a:extLst>
              <a:ext uri="{FF2B5EF4-FFF2-40B4-BE49-F238E27FC236}">
                <a16:creationId xmlns:a16="http://schemas.microsoft.com/office/drawing/2014/main" id="{ED8C0906-A415-1442-BD4B-5EE7C76EACC0}"/>
              </a:ext>
            </a:extLst>
          </p:cNvPr>
          <p:cNvSpPr/>
          <p:nvPr/>
        </p:nvSpPr>
        <p:spPr>
          <a:xfrm>
            <a:off x="5847454" y="3204185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>
            <a:extLst>
              <a:ext uri="{FF2B5EF4-FFF2-40B4-BE49-F238E27FC236}">
                <a16:creationId xmlns:a16="http://schemas.microsoft.com/office/drawing/2014/main" id="{0E66F05D-3F20-044B-ACD7-A5B7518AC7F8}"/>
              </a:ext>
            </a:extLst>
          </p:cNvPr>
          <p:cNvSpPr/>
          <p:nvPr/>
        </p:nvSpPr>
        <p:spPr>
          <a:xfrm>
            <a:off x="4255789" y="3202731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inus 32">
            <a:extLst>
              <a:ext uri="{FF2B5EF4-FFF2-40B4-BE49-F238E27FC236}">
                <a16:creationId xmlns:a16="http://schemas.microsoft.com/office/drawing/2014/main" id="{13362ED7-27D9-4D4E-9B06-F5A3EF58E8DB}"/>
              </a:ext>
            </a:extLst>
          </p:cNvPr>
          <p:cNvSpPr/>
          <p:nvPr/>
        </p:nvSpPr>
        <p:spPr>
          <a:xfrm>
            <a:off x="5372903" y="4179248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33">
            <a:extLst>
              <a:ext uri="{FF2B5EF4-FFF2-40B4-BE49-F238E27FC236}">
                <a16:creationId xmlns:a16="http://schemas.microsoft.com/office/drawing/2014/main" id="{9F1ECA2D-2DC2-B248-B245-C87F3FADDAAF}"/>
              </a:ext>
            </a:extLst>
          </p:cNvPr>
          <p:cNvSpPr/>
          <p:nvPr/>
        </p:nvSpPr>
        <p:spPr>
          <a:xfrm>
            <a:off x="7247134" y="3198662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inus 34">
            <a:extLst>
              <a:ext uri="{FF2B5EF4-FFF2-40B4-BE49-F238E27FC236}">
                <a16:creationId xmlns:a16="http://schemas.microsoft.com/office/drawing/2014/main" id="{9D4B23BF-5405-D64B-BAF6-CBB4D82567AA}"/>
              </a:ext>
            </a:extLst>
          </p:cNvPr>
          <p:cNvSpPr/>
          <p:nvPr/>
        </p:nvSpPr>
        <p:spPr>
          <a:xfrm>
            <a:off x="8779660" y="3186349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35">
            <a:extLst>
              <a:ext uri="{FF2B5EF4-FFF2-40B4-BE49-F238E27FC236}">
                <a16:creationId xmlns:a16="http://schemas.microsoft.com/office/drawing/2014/main" id="{7D6B7627-F64B-B54C-9765-B5185DA1BF31}"/>
              </a:ext>
            </a:extLst>
          </p:cNvPr>
          <p:cNvSpPr/>
          <p:nvPr/>
        </p:nvSpPr>
        <p:spPr>
          <a:xfrm>
            <a:off x="7091227" y="4149513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>
            <a:extLst>
              <a:ext uri="{FF2B5EF4-FFF2-40B4-BE49-F238E27FC236}">
                <a16:creationId xmlns:a16="http://schemas.microsoft.com/office/drawing/2014/main" id="{D3181C1C-DF1E-2548-B146-212881740F56}"/>
              </a:ext>
            </a:extLst>
          </p:cNvPr>
          <p:cNvSpPr/>
          <p:nvPr/>
        </p:nvSpPr>
        <p:spPr>
          <a:xfrm>
            <a:off x="3836557" y="4177174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3CF08B-A82D-F246-BCA3-8607A542D7E0}"/>
              </a:ext>
            </a:extLst>
          </p:cNvPr>
          <p:cNvSpPr/>
          <p:nvPr/>
        </p:nvSpPr>
        <p:spPr>
          <a:xfrm>
            <a:off x="2561555" y="1787435"/>
            <a:ext cx="731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8223.6</a:t>
            </a:r>
            <a:endParaRPr lang="en-US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7DF4A3-AB5B-FF4F-AA9C-9FDD4A7F3B9B}"/>
              </a:ext>
            </a:extLst>
          </p:cNvPr>
          <p:cNvSpPr/>
          <p:nvPr/>
        </p:nvSpPr>
        <p:spPr>
          <a:xfrm>
            <a:off x="7799438" y="1783105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5.7</a:t>
            </a:r>
            <a:endParaRPr lang="en-US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AC81C3-96F6-FA4F-92AE-D90FD24DC667}"/>
              </a:ext>
            </a:extLst>
          </p:cNvPr>
          <p:cNvSpPr/>
          <p:nvPr/>
        </p:nvSpPr>
        <p:spPr>
          <a:xfrm>
            <a:off x="5451428" y="178959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171.0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E2328F-DF39-AB47-9D2C-ACACD5ECFCE0}"/>
              </a:ext>
            </a:extLst>
          </p:cNvPr>
          <p:cNvSpPr/>
          <p:nvPr/>
        </p:nvSpPr>
        <p:spPr>
          <a:xfrm>
            <a:off x="3861174" y="1801311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191.8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7AFA9A-5DD5-E24A-B80A-AA64BD9B2191}"/>
              </a:ext>
            </a:extLst>
          </p:cNvPr>
          <p:cNvSpPr/>
          <p:nvPr/>
        </p:nvSpPr>
        <p:spPr>
          <a:xfrm>
            <a:off x="6560100" y="1796636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168.7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EFDF1C-3F9F-0642-B384-1B69D5D7082F}"/>
              </a:ext>
            </a:extLst>
          </p:cNvPr>
          <p:cNvSpPr/>
          <p:nvPr/>
        </p:nvSpPr>
        <p:spPr>
          <a:xfrm>
            <a:off x="2620928" y="2770918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0.137</a:t>
            </a:r>
            <a:endParaRPr lang="en-US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15EEB4-635C-8845-85CA-86D89648CEC4}"/>
              </a:ext>
            </a:extLst>
          </p:cNvPr>
          <p:cNvSpPr/>
          <p:nvPr/>
        </p:nvSpPr>
        <p:spPr>
          <a:xfrm>
            <a:off x="7858811" y="2766587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-0.000807</a:t>
            </a:r>
            <a:endParaRPr lang="en-US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648E53-DE52-2248-BBFD-655FFADC8DDD}"/>
              </a:ext>
            </a:extLst>
          </p:cNvPr>
          <p:cNvSpPr/>
          <p:nvPr/>
        </p:nvSpPr>
        <p:spPr>
          <a:xfrm>
            <a:off x="4839408" y="2766587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0.000037</a:t>
            </a:r>
            <a:endParaRPr lang="en-US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63509A-31E6-C64E-8B76-6612BEC15C11}"/>
              </a:ext>
            </a:extLst>
          </p:cNvPr>
          <p:cNvSpPr/>
          <p:nvPr/>
        </p:nvSpPr>
        <p:spPr>
          <a:xfrm>
            <a:off x="3546163" y="27730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0.000081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8CCDF2-40DC-014D-9E48-1F634B0AB76D}"/>
              </a:ext>
            </a:extLst>
          </p:cNvPr>
          <p:cNvSpPr/>
          <p:nvPr/>
        </p:nvSpPr>
        <p:spPr>
          <a:xfrm>
            <a:off x="6268264" y="2790217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0.000006</a:t>
            </a:r>
            <a:endParaRPr lang="en-US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D542CE-A8F0-0D45-A57E-2EA598E653F0}"/>
              </a:ext>
            </a:extLst>
          </p:cNvPr>
          <p:cNvSpPr/>
          <p:nvPr/>
        </p:nvSpPr>
        <p:spPr>
          <a:xfrm>
            <a:off x="2620928" y="3732059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-0.001086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CDE0C4-7DCD-914D-B9A7-93207E4C05DA}"/>
              </a:ext>
            </a:extLst>
          </p:cNvPr>
          <p:cNvSpPr/>
          <p:nvPr/>
        </p:nvSpPr>
        <p:spPr>
          <a:xfrm>
            <a:off x="7858811" y="3727729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-4.8</a:t>
            </a:r>
            <a:endParaRPr lang="en-US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5D726D-8509-864D-B7F9-96D55118125B}"/>
              </a:ext>
            </a:extLst>
          </p:cNvPr>
          <p:cNvSpPr/>
          <p:nvPr/>
        </p:nvSpPr>
        <p:spPr>
          <a:xfrm>
            <a:off x="4433780" y="3734417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0.001206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D9FC6A-5217-4E42-80D4-51908B67CC84}"/>
              </a:ext>
            </a:extLst>
          </p:cNvPr>
          <p:cNvSpPr/>
          <p:nvPr/>
        </p:nvSpPr>
        <p:spPr>
          <a:xfrm>
            <a:off x="6268264" y="3751358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-0.292</a:t>
            </a:r>
            <a:endParaRPr lang="en-US" sz="1400" dirty="0"/>
          </a:p>
        </p:txBody>
      </p:sp>
      <p:sp>
        <p:nvSpPr>
          <p:cNvPr id="53" name="Sun 52">
            <a:extLst>
              <a:ext uri="{FF2B5EF4-FFF2-40B4-BE49-F238E27FC236}">
                <a16:creationId xmlns:a16="http://schemas.microsoft.com/office/drawing/2014/main" id="{2479CD9F-E700-E741-B0EC-690752A73EAE}"/>
              </a:ext>
            </a:extLst>
          </p:cNvPr>
          <p:cNvSpPr/>
          <p:nvPr/>
        </p:nvSpPr>
        <p:spPr>
          <a:xfrm>
            <a:off x="1307805" y="2411589"/>
            <a:ext cx="233916" cy="249055"/>
          </a:xfrm>
          <a:prstGeom prst="sun">
            <a:avLst/>
          </a:prstGeom>
          <a:solidFill>
            <a:srgbClr val="FFD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>
            <a:extLst>
              <a:ext uri="{FF2B5EF4-FFF2-40B4-BE49-F238E27FC236}">
                <a16:creationId xmlns:a16="http://schemas.microsoft.com/office/drawing/2014/main" id="{17A6994A-0A95-B440-80BB-693826390F33}"/>
              </a:ext>
            </a:extLst>
          </p:cNvPr>
          <p:cNvSpPr/>
          <p:nvPr/>
        </p:nvSpPr>
        <p:spPr>
          <a:xfrm>
            <a:off x="303998" y="3881617"/>
            <a:ext cx="233916" cy="249055"/>
          </a:xfrm>
          <a:prstGeom prst="sun">
            <a:avLst/>
          </a:prstGeom>
          <a:solidFill>
            <a:srgbClr val="FFD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93D5BE-BF76-0E4E-B2BC-6482F6B995F4}"/>
              </a:ext>
            </a:extLst>
          </p:cNvPr>
          <p:cNvSpPr txBox="1"/>
          <p:nvPr/>
        </p:nvSpPr>
        <p:spPr>
          <a:xfrm>
            <a:off x="375630" y="4056228"/>
            <a:ext cx="179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 = 123K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= 5,523K)</a:t>
            </a:r>
          </a:p>
        </p:txBody>
      </p:sp>
    </p:spTree>
    <p:extLst>
      <p:ext uri="{BB962C8B-B14F-4D97-AF65-F5344CB8AC3E}">
        <p14:creationId xmlns:p14="http://schemas.microsoft.com/office/powerpoint/2010/main" val="214940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Outliers 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4C1E0-6B4A-3749-892F-71B72CD5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98" y="3017143"/>
            <a:ext cx="1871080" cy="1059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1304D-17A5-6D4B-A691-33148ADA7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39" y="2985825"/>
            <a:ext cx="1652538" cy="109112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BDD7FC9-669E-0D46-9380-EE7E4632022F}"/>
              </a:ext>
            </a:extLst>
          </p:cNvPr>
          <p:cNvSpPr/>
          <p:nvPr/>
        </p:nvSpPr>
        <p:spPr>
          <a:xfrm>
            <a:off x="2216479" y="3520293"/>
            <a:ext cx="297916" cy="193586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34CFE-88EC-1645-AEDF-94F24AD913E7}"/>
              </a:ext>
            </a:extLst>
          </p:cNvPr>
          <p:cNvSpPr txBox="1"/>
          <p:nvPr/>
        </p:nvSpPr>
        <p:spPr>
          <a:xfrm>
            <a:off x="495239" y="2510309"/>
            <a:ext cx="516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Residuals Distribution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E6B2CB-1689-1545-9F25-A349C8E69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097" y="467832"/>
            <a:ext cx="4091574" cy="43899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27C0ED-0BD1-434D-8150-3C2E1B125E9E}"/>
              </a:ext>
            </a:extLst>
          </p:cNvPr>
          <p:cNvSpPr/>
          <p:nvPr/>
        </p:nvSpPr>
        <p:spPr>
          <a:xfrm>
            <a:off x="764486" y="4213915"/>
            <a:ext cx="1404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MAE = 123K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 = 5,523K)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02B98-2EBB-9E42-9A6D-C1E9B480522B}"/>
              </a:ext>
            </a:extLst>
          </p:cNvPr>
          <p:cNvSpPr/>
          <p:nvPr/>
        </p:nvSpPr>
        <p:spPr>
          <a:xfrm>
            <a:off x="2804774" y="4213915"/>
            <a:ext cx="1202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MAE = 12K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 = 95K)</a:t>
            </a:r>
          </a:p>
        </p:txBody>
      </p:sp>
    </p:spTree>
    <p:extLst>
      <p:ext uri="{BB962C8B-B14F-4D97-AF65-F5344CB8AC3E}">
        <p14:creationId xmlns:p14="http://schemas.microsoft.com/office/powerpoint/2010/main" val="378926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1A2C-A5D8-CA4D-B1BC-B5B5979E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9C5D4-F161-7B4A-9F06-BB6E3C020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91" y="3710572"/>
            <a:ext cx="196665" cy="19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0E895-09ED-A74F-AC4F-F1532581C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2" y="4010874"/>
            <a:ext cx="196665" cy="196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8BFB1-5872-EC4D-9253-B5A9E842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1" y="4285195"/>
            <a:ext cx="196665" cy="196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626A04-5C0E-FA42-8F68-1E913C3DE325}"/>
              </a:ext>
            </a:extLst>
          </p:cNvPr>
          <p:cNvSpPr txBox="1"/>
          <p:nvPr/>
        </p:nvSpPr>
        <p:spPr>
          <a:xfrm>
            <a:off x="1860697" y="3632916"/>
            <a:ext cx="670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regularization does not work if there is not enough information</a:t>
            </a:r>
          </a:p>
          <a:p>
            <a:r>
              <a:rPr lang="en-US" dirty="0"/>
              <a:t>high variance of outcomes (changing seeds) signals about outliers</a:t>
            </a:r>
          </a:p>
          <a:p>
            <a:r>
              <a:rPr lang="en-US" dirty="0"/>
              <a:t>lasso outperforms ridge in case of irrelevant features present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CB700-9691-614A-A386-C4A69D8A329A}"/>
              </a:ext>
            </a:extLst>
          </p:cNvPr>
          <p:cNvSpPr txBox="1"/>
          <p:nvPr/>
        </p:nvSpPr>
        <p:spPr>
          <a:xfrm>
            <a:off x="1860697" y="1955831"/>
            <a:ext cx="716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likes &amp; dislikes have most predictive power  </a:t>
            </a:r>
          </a:p>
          <a:p>
            <a:r>
              <a:rPr lang="en-US" dirty="0"/>
              <a:t>most meaningful interactions: likes, dislikes, or historical data</a:t>
            </a:r>
          </a:p>
          <a:p>
            <a:r>
              <a:rPr lang="en-US" dirty="0"/>
              <a:t>channel descriptions matter, no causal relationships implied</a:t>
            </a:r>
          </a:p>
          <a:p>
            <a:r>
              <a:rPr lang="en-US" dirty="0"/>
              <a:t>features discovered are insufficient to predict views for new videos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4A1336-A3E1-0242-BD35-D4F8F351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91" y="2030304"/>
            <a:ext cx="196665" cy="196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B2F56-71D7-B048-9A15-A4CCD65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2" y="2330606"/>
            <a:ext cx="196665" cy="196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F602A1-B85C-714A-89DA-6ACF5A94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1" y="2604927"/>
            <a:ext cx="196665" cy="196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7B161E-D3A2-6A41-8F92-BDFC5191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91" y="2881839"/>
            <a:ext cx="196665" cy="19666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6930480-17F6-7E44-8316-93CC60E20C48}"/>
              </a:ext>
            </a:extLst>
          </p:cNvPr>
          <p:cNvSpPr txBox="1">
            <a:spLocks/>
          </p:cNvSpPr>
          <p:nvPr/>
        </p:nvSpPr>
        <p:spPr>
          <a:xfrm>
            <a:off x="729450" y="3141674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66006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2914700" y="2350400"/>
            <a:ext cx="2582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2914700" y="2350400"/>
            <a:ext cx="2582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AC34-83D0-3849-9696-BB3B5E1E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Model (including Likes and Dislikes)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D9D7F-5A92-D949-BDEE-E117FFB5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35" y="2366186"/>
            <a:ext cx="6527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5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AC34-83D0-3849-9696-BB3B5E1E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Model (excluding Likes and Dislikes)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93E67-04A3-0147-894B-2FBBB433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2394301"/>
            <a:ext cx="6819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AEDC-97C5-3144-A6C1-BA5BC2B4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&amp; Ridge Manual Cross-Validation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9CEFD-BB89-BD44-A63E-2004B76B3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94" y="2063386"/>
            <a:ext cx="3770571" cy="2335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B6A1E-A3BA-E34C-95F7-B5F9D673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281" y="2063386"/>
            <a:ext cx="4008425" cy="233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7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4A04-A7FD-E649-8BC7-62B81145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FD5D8-57DF-5F4A-8C0C-43446F32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55" y="195373"/>
            <a:ext cx="5081195" cy="47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9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B6EF6-78BD-FD4B-842F-AD1C54C8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ACE4D-2034-6249-9399-6CE9FF11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267" y="127591"/>
            <a:ext cx="5249411" cy="48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654078" y="905564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sym typeface="Lato"/>
              </a:rPr>
              <a:t>What’s special about Yoga Channels?</a:t>
            </a:r>
            <a:br>
              <a:rPr lang="en-US" dirty="0">
                <a:sym typeface="Lato"/>
              </a:rPr>
            </a:br>
            <a:endParaRPr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1587062" y="3593743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multiple views per person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96;p16">
            <a:extLst>
              <a:ext uri="{FF2B5EF4-FFF2-40B4-BE49-F238E27FC236}">
                <a16:creationId xmlns:a16="http://schemas.microsoft.com/office/drawing/2014/main" id="{8747DD03-2E79-AA4F-8D8E-C5F1AE52F0D7}"/>
              </a:ext>
            </a:extLst>
          </p:cNvPr>
          <p:cNvSpPr txBox="1"/>
          <p:nvPr/>
        </p:nvSpPr>
        <p:spPr>
          <a:xfrm>
            <a:off x="5013435" y="3593743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charisma of instructor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49ECF-71BD-2842-ABEE-C6F8370B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570" y="1741675"/>
            <a:ext cx="1795202" cy="1785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D25FC-7459-AF45-A9DB-EC1AFCFC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813" y="1741675"/>
            <a:ext cx="1892184" cy="17854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6912-DBDC-B44B-8C56-DAB7C7CE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Project: Predict Number of Channel subscriptions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D6836-3337-0044-BEF8-E4CE7072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319873"/>
            <a:ext cx="3683000" cy="179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75DFF-4D84-7E48-A93C-00BAAC4F1B6A}"/>
              </a:ext>
            </a:extLst>
          </p:cNvPr>
          <p:cNvSpPr txBox="1"/>
          <p:nvPr/>
        </p:nvSpPr>
        <p:spPr>
          <a:xfrm>
            <a:off x="5518298" y="2394301"/>
            <a:ext cx="2736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R2 (train, test)</a:t>
            </a:r>
          </a:p>
          <a:p>
            <a:r>
              <a:rPr lang="en-US" dirty="0"/>
              <a:t>0.81, 0.62 </a:t>
            </a:r>
          </a:p>
          <a:p>
            <a:endParaRPr lang="en-US" dirty="0"/>
          </a:p>
          <a:p>
            <a:r>
              <a:rPr lang="en-US" dirty="0"/>
              <a:t>Best R2 (train, test)</a:t>
            </a:r>
          </a:p>
          <a:p>
            <a:r>
              <a:rPr lang="en-US" dirty="0"/>
              <a:t>0.83, 0.81</a:t>
            </a:r>
          </a:p>
        </p:txBody>
      </p:sp>
    </p:spTree>
    <p:extLst>
      <p:ext uri="{BB962C8B-B14F-4D97-AF65-F5344CB8AC3E}">
        <p14:creationId xmlns:p14="http://schemas.microsoft.com/office/powerpoint/2010/main" val="2256020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AC34-83D0-3849-9696-BB3B5E1E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A47B4-5859-404B-934B-0B0029E2B98B}"/>
              </a:ext>
            </a:extLst>
          </p:cNvPr>
          <p:cNvSpPr txBox="1"/>
          <p:nvPr/>
        </p:nvSpPr>
        <p:spPr>
          <a:xfrm>
            <a:off x="729450" y="2202418"/>
            <a:ext cx="680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https://github.com/elena-du/Metis-Project-2---Youtube-Predictions.git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1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Project Overview</a:t>
            </a:r>
          </a:p>
        </p:txBody>
      </p:sp>
      <p:sp>
        <p:nvSpPr>
          <p:cNvPr id="13" name="Google Shape;97;p16">
            <a:extLst>
              <a:ext uri="{FF2B5EF4-FFF2-40B4-BE49-F238E27FC236}">
                <a16:creationId xmlns:a16="http://schemas.microsoft.com/office/drawing/2014/main" id="{8A95BCE8-6E77-B144-A3BB-C434769E6D3F}"/>
              </a:ext>
            </a:extLst>
          </p:cNvPr>
          <p:cNvSpPr txBox="1"/>
          <p:nvPr/>
        </p:nvSpPr>
        <p:spPr>
          <a:xfrm>
            <a:off x="493458" y="3709807"/>
            <a:ext cx="2336117" cy="65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collect channel &amp; videos statistics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 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AE40B-5A35-794C-914D-A006693ED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46" y="2817684"/>
            <a:ext cx="1994529" cy="845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B0983-1F97-2F43-8940-177263E1F3B4}"/>
              </a:ext>
            </a:extLst>
          </p:cNvPr>
          <p:cNvSpPr txBox="1"/>
          <p:nvPr/>
        </p:nvSpPr>
        <p:spPr>
          <a:xfrm>
            <a:off x="5118250" y="2174038"/>
            <a:ext cx="3482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 features</a:t>
            </a:r>
          </a:p>
          <a:p>
            <a:endParaRPr lang="en-US" dirty="0"/>
          </a:p>
          <a:p>
            <a:r>
              <a:rPr lang="en-US" dirty="0"/>
              <a:t>predict # views per video</a:t>
            </a:r>
          </a:p>
          <a:p>
            <a:endParaRPr lang="en-US" dirty="0"/>
          </a:p>
          <a:p>
            <a:r>
              <a:rPr lang="en-US" dirty="0"/>
              <a:t>study predictive power of features</a:t>
            </a:r>
          </a:p>
          <a:p>
            <a:endParaRPr lang="en-US" dirty="0"/>
          </a:p>
          <a:p>
            <a:r>
              <a:rPr lang="en-US" dirty="0">
                <a:sym typeface="Lato"/>
              </a:rPr>
              <a:t>study influence of outliers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66AEE-D2AA-3D4C-928D-0499932E0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719" y="3010237"/>
            <a:ext cx="1427352" cy="473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A125F-54B1-F74F-9B87-BB3534888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2762069"/>
            <a:ext cx="326840" cy="32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49163-4833-0D45-A2C4-7B1CA79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2195517"/>
            <a:ext cx="324835" cy="324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BECA3-2243-A24F-836A-A7C41F433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6" y="3321509"/>
            <a:ext cx="324835" cy="324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632C70-223C-024E-9226-18326A844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3878944"/>
            <a:ext cx="324835" cy="3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0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Channels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A56381-87D7-4347-9F24-002218891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865" y="393405"/>
            <a:ext cx="5124893" cy="4340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861237" y="2057437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subscribers</a:t>
            </a:r>
          </a:p>
          <a:p>
            <a:r>
              <a:rPr lang="en-US" dirty="0"/>
              <a:t># total views</a:t>
            </a:r>
          </a:p>
          <a:p>
            <a:r>
              <a:rPr lang="en-US" dirty="0"/>
              <a:t># featured channels</a:t>
            </a:r>
          </a:p>
          <a:p>
            <a:r>
              <a:rPr lang="en-US" dirty="0"/>
              <a:t># marketing links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created date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2142498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3" y="2442800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2" y="2717121"/>
            <a:ext cx="196665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6B40C5-F83D-274F-80D2-590380E41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2994033"/>
            <a:ext cx="196665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4EF409-F6F4-FD40-B697-3C6A32D71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3273168"/>
            <a:ext cx="196665" cy="196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8D79FF-1DC3-9C47-9A28-92A228DCD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20" y="3573470"/>
            <a:ext cx="196665" cy="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1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Videos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973409" y="256642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video duration</a:t>
            </a:r>
          </a:p>
          <a:p>
            <a:r>
              <a:rPr lang="en-US" dirty="0"/>
              <a:t># video views</a:t>
            </a:r>
          </a:p>
          <a:p>
            <a:r>
              <a:rPr lang="en-US" dirty="0"/>
              <a:t># video 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4" y="2651482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65" y="2951784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64" y="3226105"/>
            <a:ext cx="196665" cy="196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D42FCF-6388-6744-8A7D-8C2F24EB5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552" y="447730"/>
            <a:ext cx="5117839" cy="4248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A33F0-39FB-E642-B568-96442A24B244}"/>
              </a:ext>
            </a:extLst>
          </p:cNvPr>
          <p:cNvSpPr txBox="1"/>
          <p:nvPr/>
        </p:nvSpPr>
        <p:spPr>
          <a:xfrm>
            <a:off x="727650" y="2075445"/>
            <a:ext cx="373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up to 30 first videos:</a:t>
            </a:r>
          </a:p>
        </p:txBody>
      </p:sp>
    </p:spTree>
    <p:extLst>
      <p:ext uri="{BB962C8B-B14F-4D97-AF65-F5344CB8AC3E}">
        <p14:creationId xmlns:p14="http://schemas.microsoft.com/office/powerpoint/2010/main" val="28995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Videos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973408" y="2566421"/>
            <a:ext cx="25264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video views</a:t>
            </a:r>
          </a:p>
          <a:p>
            <a:r>
              <a:rPr lang="en-US" dirty="0"/>
              <a:t># video age</a:t>
            </a:r>
          </a:p>
          <a:p>
            <a:r>
              <a:rPr lang="en-US" dirty="0"/>
              <a:t># likes</a:t>
            </a:r>
          </a:p>
          <a:p>
            <a:r>
              <a:rPr lang="en-US" dirty="0"/>
              <a:t># dislikes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delivery method</a:t>
            </a:r>
          </a:p>
          <a:p>
            <a:r>
              <a:rPr lang="en-US" dirty="0"/>
              <a:t>#comments (not quite)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2644076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1" y="2918396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192716"/>
            <a:ext cx="196665" cy="196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A33F0-39FB-E642-B568-96442A24B244}"/>
              </a:ext>
            </a:extLst>
          </p:cNvPr>
          <p:cNvSpPr txBox="1"/>
          <p:nvPr/>
        </p:nvSpPr>
        <p:spPr>
          <a:xfrm>
            <a:off x="727650" y="2075445"/>
            <a:ext cx="373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up to 30 first videos: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79A39C-2A66-1B4A-A405-AD0605E52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884" y="446086"/>
            <a:ext cx="5122701" cy="4240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B3F5A-ABA1-DD43-99B7-B6FD4CED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467036"/>
            <a:ext cx="196665" cy="196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5483A2-2CA3-ED42-B0BF-4550E0F0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741356"/>
            <a:ext cx="196665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B43BC2-1461-3448-9156-8A61136F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1" y="4015676"/>
            <a:ext cx="196665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914BE9-0C5F-054B-9CB8-47FBA36B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4306711"/>
            <a:ext cx="196665" cy="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338B-ACF6-7544-9900-19C6FD86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Features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C0A24-1CDF-194C-B54B-83BD2612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1" y="2108550"/>
            <a:ext cx="1842534" cy="1872739"/>
          </a:xfrm>
          <a:prstGeom prst="rect">
            <a:avLst/>
          </a:prstGeom>
        </p:spPr>
      </p:pic>
      <p:sp>
        <p:nvSpPr>
          <p:cNvPr id="13" name="Google Shape;96;p16">
            <a:extLst>
              <a:ext uri="{FF2B5EF4-FFF2-40B4-BE49-F238E27FC236}">
                <a16:creationId xmlns:a16="http://schemas.microsoft.com/office/drawing/2014/main" id="{5357237E-189C-3C44-9319-686E2D5608E8}"/>
              </a:ext>
            </a:extLst>
          </p:cNvPr>
          <p:cNvSpPr txBox="1"/>
          <p:nvPr/>
        </p:nvSpPr>
        <p:spPr>
          <a:xfrm>
            <a:off x="469089" y="4031037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8162 observations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EE9638-DDCF-2D41-8061-9C0CAD36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8848" y="2108549"/>
            <a:ext cx="1842534" cy="1872739"/>
          </a:xfrm>
          <a:prstGeom prst="rect">
            <a:avLst/>
          </a:prstGeom>
        </p:spPr>
      </p:pic>
      <p:sp>
        <p:nvSpPr>
          <p:cNvPr id="15" name="Google Shape;96;p16">
            <a:extLst>
              <a:ext uri="{FF2B5EF4-FFF2-40B4-BE49-F238E27FC236}">
                <a16:creationId xmlns:a16="http://schemas.microsoft.com/office/drawing/2014/main" id="{57D254C6-191D-074A-9F5A-70C3B4ED5CCD}"/>
              </a:ext>
            </a:extLst>
          </p:cNvPr>
          <p:cNvSpPr txBox="1"/>
          <p:nvPr/>
        </p:nvSpPr>
        <p:spPr>
          <a:xfrm>
            <a:off x="2647307" y="4031037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25 variables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CFD7FC-DCF0-1D4E-8CD6-BE981759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2633277"/>
            <a:ext cx="199154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8492C2-DAD8-8340-BD4D-B5CC039C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37" y="2907597"/>
            <a:ext cx="199154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EA80DF-4D7C-9849-852C-493D1F9E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3181917"/>
            <a:ext cx="199154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C52D5E-5E7B-5C43-BF49-41FA4D5F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3456237"/>
            <a:ext cx="199154" cy="1966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CB77B0-6AB9-C042-8668-242EF23B9D6E}"/>
              </a:ext>
            </a:extLst>
          </p:cNvPr>
          <p:cNvSpPr txBox="1"/>
          <p:nvPr/>
        </p:nvSpPr>
        <p:spPr>
          <a:xfrm>
            <a:off x="5320610" y="2527549"/>
            <a:ext cx="474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 scores, text length</a:t>
            </a:r>
          </a:p>
          <a:p>
            <a:r>
              <a:rPr lang="en-US" dirty="0"/>
              <a:t>categorical, dates to numeric</a:t>
            </a:r>
          </a:p>
          <a:p>
            <a:r>
              <a:rPr lang="en-US" dirty="0"/>
              <a:t>channel-level aggregations</a:t>
            </a:r>
          </a:p>
          <a:p>
            <a:r>
              <a:rPr lang="en-US" dirty="0"/>
              <a:t>polynomials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9E2DA-CF2C-2049-8E7F-742D27E1D354}"/>
              </a:ext>
            </a:extLst>
          </p:cNvPr>
          <p:cNvSpPr/>
          <p:nvPr/>
        </p:nvSpPr>
        <p:spPr>
          <a:xfrm>
            <a:off x="5040765" y="2202418"/>
            <a:ext cx="2133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Feature engineering:</a:t>
            </a:r>
          </a:p>
        </p:txBody>
      </p:sp>
    </p:spTree>
    <p:extLst>
      <p:ext uri="{BB962C8B-B14F-4D97-AF65-F5344CB8AC3E}">
        <p14:creationId xmlns:p14="http://schemas.microsoft.com/office/powerpoint/2010/main" val="141670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38662-2BA5-CC42-A800-142C8941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24" y="2065934"/>
            <a:ext cx="4873598" cy="2830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5834B-2616-1049-85FA-222044477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68" y="623089"/>
            <a:ext cx="3008562" cy="2046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436B0-56CC-E74F-B1D2-E713DCE86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630" y="2785499"/>
            <a:ext cx="3258466" cy="211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AFA8A-FFC3-5140-AB7B-30323F97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2" y="2147312"/>
            <a:ext cx="4216245" cy="2454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EA52E0-BCF5-B545-9E6C-216A50B9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142" y="2147312"/>
            <a:ext cx="4194678" cy="24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1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</TotalTime>
  <Words>701</Words>
  <Application>Microsoft Macintosh PowerPoint</Application>
  <PresentationFormat>On-screen Show (16:9)</PresentationFormat>
  <Paragraphs>149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Helvetica Neue</vt:lpstr>
      <vt:lpstr>Arial</vt:lpstr>
      <vt:lpstr>Lato</vt:lpstr>
      <vt:lpstr>Calibri Light</vt:lpstr>
      <vt:lpstr>Office Theme</vt:lpstr>
      <vt:lpstr>Find What Feels Good: Predicting YouTube Views  for Yoga Channels</vt:lpstr>
      <vt:lpstr>What’s special about Yoga Channels? </vt:lpstr>
      <vt:lpstr>PowerPoint Presentation</vt:lpstr>
      <vt:lpstr>PowerPoint Presentation</vt:lpstr>
      <vt:lpstr>PowerPoint Presentation</vt:lpstr>
      <vt:lpstr>PowerPoint Presentation</vt:lpstr>
      <vt:lpstr>Dataset &amp; Features </vt:lpstr>
      <vt:lpstr>Modeling Results </vt:lpstr>
      <vt:lpstr>Modeling Results </vt:lpstr>
      <vt:lpstr>Modeling Results </vt:lpstr>
      <vt:lpstr>Outliers Impact</vt:lpstr>
      <vt:lpstr>Findings</vt:lpstr>
      <vt:lpstr>Any Questions?</vt:lpstr>
      <vt:lpstr>Appendix</vt:lpstr>
      <vt:lpstr>Full Model (including Likes and Dislikes)</vt:lpstr>
      <vt:lpstr>Reduced Model (excluding Likes and Dislikes)</vt:lpstr>
      <vt:lpstr>Lasso &amp; Ridge Manual Cross-Validation</vt:lpstr>
      <vt:lpstr>Features Power</vt:lpstr>
      <vt:lpstr>Correlations </vt:lpstr>
      <vt:lpstr>Bonus Project: Predict Number of Channel subscriptions </vt:lpstr>
      <vt:lpstr>Git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Next Williamsburg: Getting in on the Ground Floor</dc:title>
  <cp:lastModifiedBy>Елена Дубова</cp:lastModifiedBy>
  <cp:revision>37</cp:revision>
  <dcterms:modified xsi:type="dcterms:W3CDTF">2020-04-17T03:56:28Z</dcterms:modified>
</cp:coreProperties>
</file>